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7" r:id="rId4"/>
    <p:sldMasterId id="2147483771" r:id="rId5"/>
  </p:sldMasterIdLst>
  <p:notesMasterIdLst>
    <p:notesMasterId r:id="rId15"/>
  </p:notesMasterIdLst>
  <p:sldIdLst>
    <p:sldId id="325" r:id="rId6"/>
    <p:sldId id="324" r:id="rId7"/>
    <p:sldId id="326" r:id="rId8"/>
    <p:sldId id="327" r:id="rId9"/>
    <p:sldId id="328" r:id="rId10"/>
    <p:sldId id="329" r:id="rId11"/>
    <p:sldId id="330" r:id="rId12"/>
    <p:sldId id="331" r:id="rId13"/>
    <p:sldId id="33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tP8ag5ouBqAjqEoKxLeU2w==" hashData="I06/pkSsiIK/UT4NcMeaESuMnLRJ+/1HF1g1109tCj0ZVptSYRPUvlGsaGuu/zKgPNf8PEiRotL6wmVYN/V7VA=="/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A63C"/>
    <a:srgbClr val="33DE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9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71982-5C87-42BA-B34C-7C6614C893CF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0E313-F01A-4570-BAE2-D82B63889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16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2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4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95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676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32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204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81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74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15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19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4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09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16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015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9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8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6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2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1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5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3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0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58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Q0LBegPWzr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Quy-b_ZOxB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rlaSjGqDqI" TargetMode="External"/><Relationship Id="rId2" Type="http://schemas.openxmlformats.org/officeDocument/2006/relationships/hyperlink" Target="https://www.youtube.com/watch?v=ndWIMYzv3a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Elementary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>
                <a:latin typeface="Trebuchet MS" panose="020B0603020202020204" pitchFamily="34" charset="0"/>
              </a:rPr>
              <a:t>These slides are most suitable for grades K-3</a:t>
            </a:r>
          </a:p>
        </p:txBody>
      </p:sp>
    </p:spTree>
    <p:extLst>
      <p:ext uri="{BB962C8B-B14F-4D97-AF65-F5344CB8AC3E}">
        <p14:creationId xmlns:p14="http://schemas.microsoft.com/office/powerpoint/2010/main" val="344652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6986" y="1237490"/>
            <a:ext cx="7302321" cy="1415558"/>
          </a:xfrm>
          <a:prstGeom prst="rect">
            <a:avLst/>
          </a:prstGeom>
          <a:solidFill>
            <a:srgbClr val="7EA63C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17442" y="1468192"/>
            <a:ext cx="6748530" cy="9567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0698" y="1468192"/>
            <a:ext cx="6614896" cy="956763"/>
          </a:xfrm>
        </p:spPr>
        <p:txBody>
          <a:bodyPr/>
          <a:lstStyle/>
          <a:p>
            <a:pPr algn="ctr"/>
            <a:r>
              <a:rPr lang="en-US" dirty="0">
                <a:latin typeface="Trebuchet MS" panose="020B0603020202020204" pitchFamily="34" charset="0"/>
              </a:rPr>
              <a:t>Renewable Energy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88583"/>
            <a:ext cx="12192000" cy="28694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2" t="7764" r="74542" b="65755"/>
          <a:stretch/>
        </p:blipFill>
        <p:spPr>
          <a:xfrm>
            <a:off x="9938196" y="1"/>
            <a:ext cx="2253804" cy="7598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87" t="20205" r="17220" b="44740"/>
          <a:stretch/>
        </p:blipFill>
        <p:spPr>
          <a:xfrm>
            <a:off x="10750731" y="731521"/>
            <a:ext cx="1267098" cy="100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927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69"/>
          <a:stretch/>
        </p:blipFill>
        <p:spPr>
          <a:xfrm>
            <a:off x="7096259" y="4135464"/>
            <a:ext cx="5095741" cy="22073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Trebuchet MS" panose="020B0603020202020204" pitchFamily="34" charset="0"/>
              </a:rPr>
              <a:t>Answer these questions</a:t>
            </a:r>
            <a:r>
              <a:rPr lang="mr-IN" sz="4400" dirty="0">
                <a:solidFill>
                  <a:schemeClr val="tx1"/>
                </a:solidFill>
                <a:latin typeface="Trebuchet MS" panose="020B0603020202020204" pitchFamily="34" charset="0"/>
              </a:rPr>
              <a:t>…</a:t>
            </a:r>
            <a:endParaRPr lang="en-US" sz="4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458066" cy="4023360"/>
          </a:xfrm>
        </p:spPr>
        <p:txBody>
          <a:bodyPr/>
          <a:lstStyle/>
          <a:p>
            <a:pPr lvl="1"/>
            <a:r>
              <a:rPr lang="en-US" sz="3000" dirty="0">
                <a:solidFill>
                  <a:schemeClr val="tx1"/>
                </a:solidFill>
                <a:latin typeface="Trebuchet MS" panose="020B0603020202020204" pitchFamily="34" charset="0"/>
              </a:rPr>
              <a:t>What is Energy?</a:t>
            </a:r>
          </a:p>
          <a:p>
            <a:pPr lvl="1"/>
            <a:endParaRPr lang="en-US" sz="3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lvl="1"/>
            <a:r>
              <a:rPr lang="en-US" sz="3000" dirty="0">
                <a:solidFill>
                  <a:schemeClr val="tx1"/>
                </a:solidFill>
                <a:latin typeface="Trebuchet MS" panose="020B0603020202020204" pitchFamily="34" charset="0"/>
              </a:rPr>
              <a:t>What types of Energy are there?</a:t>
            </a:r>
          </a:p>
          <a:p>
            <a:pPr lvl="1"/>
            <a:endParaRPr lang="en-US" sz="3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lvl="1"/>
            <a:r>
              <a:rPr lang="en-US" sz="3000" dirty="0">
                <a:solidFill>
                  <a:schemeClr val="tx1"/>
                </a:solidFill>
                <a:latin typeface="Trebuchet MS" panose="020B0603020202020204" pitchFamily="34" charset="0"/>
              </a:rPr>
              <a:t>What’s your favorite type of Energy?</a:t>
            </a:r>
          </a:p>
          <a:p>
            <a:endParaRPr lang="en-US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2" t="7764" r="74542" b="65755"/>
          <a:stretch/>
        </p:blipFill>
        <p:spPr>
          <a:xfrm>
            <a:off x="9938196" y="1"/>
            <a:ext cx="2253804" cy="7598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87" t="20205" r="17220" b="44740"/>
          <a:stretch/>
        </p:blipFill>
        <p:spPr>
          <a:xfrm>
            <a:off x="10750731" y="731521"/>
            <a:ext cx="1267098" cy="100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04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2" t="7764" r="74542" b="65755"/>
          <a:stretch/>
        </p:blipFill>
        <p:spPr>
          <a:xfrm>
            <a:off x="9938196" y="1"/>
            <a:ext cx="2253804" cy="7598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852" y="3521668"/>
            <a:ext cx="3622138" cy="2769662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Trebuchet MS" panose="020B0603020202020204" pitchFamily="34" charset="0"/>
              </a:rPr>
              <a:t>Let’s talk about some of the more common (and visible forms) of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771" y="2023962"/>
            <a:ext cx="4311847" cy="191697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chemeClr val="tx1"/>
                </a:solidFill>
                <a:latin typeface="Trebuchet MS" panose="020B0603020202020204" pitchFamily="34" charset="0"/>
              </a:rPr>
              <a:t>Kinetic Energy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Trebuchet MS" panose="020B0603020202020204" pitchFamily="34" charset="0"/>
              </a:rPr>
              <a:t>Where have you seen this?</a:t>
            </a:r>
          </a:p>
          <a:p>
            <a:pPr lvl="2"/>
            <a:r>
              <a:rPr lang="en-US" sz="2600" dirty="0">
                <a:solidFill>
                  <a:schemeClr val="tx1"/>
                </a:solidFill>
                <a:latin typeface="Trebuchet MS" panose="020B0603020202020204" pitchFamily="34" charset="0"/>
              </a:rPr>
              <a:t>Wind Turbines</a:t>
            </a:r>
          </a:p>
          <a:p>
            <a:pPr lvl="2"/>
            <a:r>
              <a:rPr lang="en-US" sz="2600" dirty="0">
                <a:solidFill>
                  <a:schemeClr val="tx1"/>
                </a:solidFill>
                <a:latin typeface="Trebuchet MS" panose="020B0603020202020204" pitchFamily="34" charset="0"/>
              </a:rPr>
              <a:t>Nozzles and Diffusers</a:t>
            </a:r>
          </a:p>
          <a:p>
            <a:pPr lvl="1"/>
            <a:endParaRPr lang="en-US" sz="2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lvl="1"/>
            <a:endParaRPr lang="en-US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639748" y="2044931"/>
            <a:ext cx="4311847" cy="189600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  <a:latin typeface="Trebuchet MS" panose="020B0603020202020204" pitchFamily="34" charset="0"/>
              </a:rPr>
              <a:t>Potential Energy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latin typeface="Trebuchet MS" panose="020B0603020202020204" pitchFamily="34" charset="0"/>
              </a:rPr>
              <a:t>Where have you seen this?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Pumps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Hydroelectric Plants</a:t>
            </a:r>
          </a:p>
          <a:p>
            <a:pPr lvl="1"/>
            <a:endParaRPr lang="en-US" sz="2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lvl="1"/>
            <a:endParaRPr lang="en-US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87" t="20205" r="17220" b="44740"/>
          <a:stretch/>
        </p:blipFill>
        <p:spPr>
          <a:xfrm>
            <a:off x="10750731" y="731521"/>
            <a:ext cx="1267098" cy="100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8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2" t="7764" r="74542" b="65755"/>
          <a:stretch/>
        </p:blipFill>
        <p:spPr>
          <a:xfrm>
            <a:off x="9938196" y="1"/>
            <a:ext cx="2253804" cy="7598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Kinetic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31233"/>
            <a:ext cx="10058400" cy="388077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rebuchet MS" panose="020B0603020202020204" pitchFamily="34" charset="0"/>
              </a:rPr>
              <a:t>Energy that a system or body has because it is in motion, is called </a:t>
            </a:r>
            <a:r>
              <a:rPr lang="en-US" sz="2800" b="1" dirty="0">
                <a:solidFill>
                  <a:srgbClr val="FF0000"/>
                </a:solidFill>
                <a:latin typeface="Trebuchet MS" panose="020B0603020202020204" pitchFamily="34" charset="0"/>
              </a:rPr>
              <a:t>kinetic energy </a:t>
            </a:r>
            <a:r>
              <a:rPr lang="en-US" sz="2800" dirty="0">
                <a:solidFill>
                  <a:schemeClr val="tx1"/>
                </a:solidFill>
                <a:latin typeface="Trebuchet MS" panose="020B0603020202020204" pitchFamily="34" charset="0"/>
              </a:rPr>
              <a:t>(KE). 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latin typeface="Trebuchet MS" panose="020B0603020202020204" pitchFamily="34" charset="0"/>
              </a:rPr>
              <a:t>Energy associated with mass(kg) and velocity(m/s)!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48630" y="4264250"/>
                <a:ext cx="3104917" cy="13363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𝐾𝐸</m:t>
                    </m:r>
                    <m:r>
                      <a:rPr lang="en-US" sz="3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f>
                      <m:fPr>
                        <m:ctrlPr>
                          <a:rPr lang="en-US" sz="3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US" sz="3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400" dirty="0">
                    <a:solidFill>
                      <a:srgbClr val="FF0000"/>
                    </a:solidFill>
                  </a:rPr>
                  <a:t>  (kJ)</a:t>
                </a:r>
              </a:p>
              <a:p>
                <a:endParaRPr lang="en-US" sz="3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8630" y="4264250"/>
                <a:ext cx="3104917" cy="13363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91"/>
          <a:stretch/>
        </p:blipFill>
        <p:spPr>
          <a:xfrm>
            <a:off x="7824652" y="3657099"/>
            <a:ext cx="2664279" cy="26792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87" t="20205" r="17220" b="44740"/>
          <a:stretch/>
        </p:blipFill>
        <p:spPr>
          <a:xfrm>
            <a:off x="10750731" y="731521"/>
            <a:ext cx="1267098" cy="100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890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0314" t="18381" r="4147" b="1920"/>
          <a:stretch/>
        </p:blipFill>
        <p:spPr>
          <a:xfrm>
            <a:off x="1934528" y="3242402"/>
            <a:ext cx="3461086" cy="36155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Potential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14178"/>
            <a:ext cx="8596668" cy="388077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This is the energy that a system has because of elevation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rebuchet MS" panose="020B0603020202020204" pitchFamily="34" charset="0"/>
              </a:rPr>
              <a:t>The water on one side of the hill is higher than on the other. That means the water on the left has Potential Energy that could be used.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Someone put a Turbine in between the two sides to capture some of that energy</a:t>
            </a:r>
          </a:p>
          <a:p>
            <a:endParaRPr lang="en-US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772507" y="3801424"/>
                <a:ext cx="39385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smtClean="0">
                        <a:solidFill>
                          <a:srgbClr val="FF0000"/>
                        </a:solidFill>
                        <a:latin typeface="Cambria Math" charset="0"/>
                      </a:rPr>
                      <m:t>P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srgbClr val="FF0000"/>
                        </a:solidFill>
                        <a:latin typeface="Cambria Math" charset="0"/>
                      </a:rPr>
                      <m:t>E</m:t>
                    </m:r>
                    <m:r>
                      <a:rPr lang="en-US" sz="32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srgbClr val="FF0000"/>
                        </a:solidFill>
                        <a:latin typeface="Cambria Math" charset="0"/>
                      </a:rPr>
                      <m:t>m</m:t>
                    </m:r>
                    <m:r>
                      <a:rPr lang="en-US" sz="3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rgbClr val="FF0000"/>
                        </a:solidFill>
                        <a:latin typeface="Cambria Math" charset="0"/>
                      </a:rPr>
                      <m:t>g</m:t>
                    </m:r>
                    <m:r>
                      <a:rPr lang="en-US" sz="3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rgbClr val="FF0000"/>
                        </a:solidFill>
                        <a:latin typeface="Cambria Math" charset="0"/>
                      </a:rPr>
                      <m:t>h</m:t>
                    </m:r>
                  </m:oMath>
                </a14:m>
                <a:r>
                  <a:rPr lang="en-US" sz="3200" dirty="0">
                    <a:solidFill>
                      <a:srgbClr val="FF0000"/>
                    </a:solidFill>
                  </a:rPr>
                  <a:t>       (kJ)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507" y="3801424"/>
                <a:ext cx="3938514" cy="584775"/>
              </a:xfrm>
              <a:prstGeom prst="rect">
                <a:avLst/>
              </a:prstGeom>
              <a:blipFill>
                <a:blip r:embed="rId3"/>
                <a:stretch>
                  <a:fillRect t="-12500" r="-2786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772507" y="4679288"/>
                <a:ext cx="4808817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m</m:t>
                      </m:r>
                      <m:r>
                        <a:rPr lang="en-US" sz="200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mass</m:t>
                      </m:r>
                    </m:oMath>
                  </m:oMathPara>
                </a14:m>
                <a:endParaRPr lang="en-US" sz="2000" dirty="0"/>
              </a:p>
              <a:p>
                <a:r>
                  <a:rPr lang="en-US" sz="2000" dirty="0"/>
                  <a:t>g= gravitational constant (9.81 m/s</a:t>
                </a:r>
                <a:r>
                  <a:rPr lang="en-US" sz="2000" baseline="30000" dirty="0"/>
                  <a:t>2</a:t>
                </a:r>
                <a:r>
                  <a:rPr lang="en-US" sz="2000" dirty="0"/>
                  <a:t>)</a:t>
                </a:r>
              </a:p>
              <a:p>
                <a:r>
                  <a:rPr lang="en-US" sz="2000" dirty="0"/>
                  <a:t>h = is the height relative to a reference point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507" y="4679288"/>
                <a:ext cx="4808817" cy="1015663"/>
              </a:xfrm>
              <a:prstGeom prst="rect">
                <a:avLst/>
              </a:prstGeom>
              <a:blipFill>
                <a:blip r:embed="rId4"/>
                <a:stretch>
                  <a:fillRect l="-1394" r="-380" b="-10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2" t="7764" r="74542" b="65755"/>
          <a:stretch/>
        </p:blipFill>
        <p:spPr>
          <a:xfrm>
            <a:off x="9938196" y="1"/>
            <a:ext cx="2253804" cy="7598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87" t="20205" r="17220" b="44740"/>
          <a:stretch/>
        </p:blipFill>
        <p:spPr>
          <a:xfrm>
            <a:off x="10750731" y="731521"/>
            <a:ext cx="1267098" cy="100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719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Q0LBegPWzrg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111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Quy-b_ZOxBA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046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Videos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https://www.youtube.com/watch?v=ndWIMYzv3aE</a:t>
            </a:r>
            <a:r>
              <a:rPr lang="en-US" dirty="0"/>
              <a:t> Windy and Friends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https://www.youtube.com/watch?v=nrlaSjGqDqI</a:t>
            </a:r>
            <a:r>
              <a:rPr lang="en-US" dirty="0"/>
              <a:t> Sunny and Friends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124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F52B7E3F6FB045ABCC04875E50B88C" ma:contentTypeVersion="13" ma:contentTypeDescription="Create a new document." ma:contentTypeScope="" ma:versionID="f06e74f74cfa12bdfd0baea08a242c86">
  <xsd:schema xmlns:xsd="http://www.w3.org/2001/XMLSchema" xmlns:xs="http://www.w3.org/2001/XMLSchema" xmlns:p="http://schemas.microsoft.com/office/2006/metadata/properties" xmlns:ns2="92dec4a5-669e-4065-9ad5-099979e9f234" xmlns:ns3="18dfae27-80ac-4ad3-ac7d-cc7ce79ec00d" targetNamespace="http://schemas.microsoft.com/office/2006/metadata/properties" ma:root="true" ma:fieldsID="f4be9d98b309d48219a78cfe74246e02" ns2:_="" ns3:_="">
    <xsd:import namespace="92dec4a5-669e-4065-9ad5-099979e9f234"/>
    <xsd:import namespace="18dfae27-80ac-4ad3-ac7d-cc7ce79ec0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dec4a5-669e-4065-9ad5-099979e9f2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dfae27-80ac-4ad3-ac7d-cc7ce79ec00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81F7DC-8267-49EE-8548-54AC86F989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76E2FA-850E-4380-9B39-3315961856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dec4a5-669e-4065-9ad5-099979e9f234"/>
    <ds:schemaRef ds:uri="18dfae27-80ac-4ad3-ac7d-cc7ce79ec0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946E91-675A-4FA2-9D07-7E8B379225E9}">
  <ds:schemaRefs>
    <ds:schemaRef ds:uri="18dfae27-80ac-4ad3-ac7d-cc7ce79ec00d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92dec4a5-669e-4065-9ad5-099979e9f234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240</Words>
  <Application>Microsoft Office PowerPoint</Application>
  <PresentationFormat>Widescreen</PresentationFormat>
  <Paragraphs>35</Paragraphs>
  <Slides>9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Trebuchet MS</vt:lpstr>
      <vt:lpstr>Office Theme</vt:lpstr>
      <vt:lpstr>Retrospect</vt:lpstr>
      <vt:lpstr>Elementary</vt:lpstr>
      <vt:lpstr>Renewable Energy</vt:lpstr>
      <vt:lpstr>Answer these questions…</vt:lpstr>
      <vt:lpstr>Let’s talk about some of the more common (and visible forms) of energy</vt:lpstr>
      <vt:lpstr>Kinetic Energy</vt:lpstr>
      <vt:lpstr>Potential Energy</vt:lpstr>
      <vt:lpstr>PowerPoint Presentation</vt:lpstr>
      <vt:lpstr>PowerPoint Presentation</vt:lpstr>
      <vt:lpstr>Additional Videos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218</cp:revision>
  <dcterms:created xsi:type="dcterms:W3CDTF">2017-04-02T23:31:19Z</dcterms:created>
  <dcterms:modified xsi:type="dcterms:W3CDTF">2021-08-24T21:28:45Z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0x010100D1F52B7E3F6FB045ABCC04875E50B88C</vt:lpwstr>
  </property>
</Properties>
</file>